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659" r:id="rId2"/>
    <p:sldId id="661" r:id="rId3"/>
    <p:sldId id="662" r:id="rId4"/>
  </p:sldIdLst>
  <p:sldSz cx="9906000" cy="6858000" type="A4"/>
  <p:notesSz cx="6797675" cy="9926638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12" userDrawn="1">
          <p15:clr>
            <a:srgbClr val="A4A3A4"/>
          </p15:clr>
        </p15:guide>
        <p15:guide id="2" orient="horz" pos="3888" userDrawn="1">
          <p15:clr>
            <a:srgbClr val="A4A3A4"/>
          </p15:clr>
        </p15:guide>
        <p15:guide id="3" pos="576" userDrawn="1">
          <p15:clr>
            <a:srgbClr val="A4A3A4"/>
          </p15:clr>
        </p15:guide>
        <p15:guide id="4" orient="horz" pos="432" userDrawn="1">
          <p15:clr>
            <a:srgbClr val="A4A3A4"/>
          </p15:clr>
        </p15:guide>
        <p15:guide id="5" orient="horz" pos="4320" userDrawn="1">
          <p15:clr>
            <a:srgbClr val="A4A3A4"/>
          </p15:clr>
        </p15:guide>
        <p15:guide id="7" orient="horz" pos="672" userDrawn="1">
          <p15:clr>
            <a:srgbClr val="A4A3A4"/>
          </p15:clr>
        </p15:guide>
        <p15:guide id="8" orient="horz" pos="4080">
          <p15:clr>
            <a:srgbClr val="A4A3A4"/>
          </p15:clr>
        </p15:guide>
        <p15:guide id="10" pos="336">
          <p15:clr>
            <a:srgbClr val="A4A3A4"/>
          </p15:clr>
        </p15:guide>
        <p15:guide id="11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00"/>
    <a:srgbClr val="FFFF66"/>
    <a:srgbClr val="D7192C"/>
    <a:srgbClr val="FFCCCC"/>
    <a:srgbClr val="FFFFCC"/>
    <a:srgbClr val="FFCCFF"/>
    <a:srgbClr val="FFCC99"/>
    <a:srgbClr val="FFCC66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29" autoAdjust="0"/>
    <p:restoredTop sz="96623" autoAdjust="0"/>
  </p:normalViewPr>
  <p:slideViewPr>
    <p:cSldViewPr>
      <p:cViewPr varScale="1">
        <p:scale>
          <a:sx n="89" d="100"/>
          <a:sy n="89" d="100"/>
        </p:scale>
        <p:origin x="1118" y="77"/>
      </p:cViewPr>
      <p:guideLst>
        <p:guide orient="horz" pos="912"/>
        <p:guide orient="horz" pos="3888"/>
        <p:guide pos="576"/>
        <p:guide orient="horz" pos="432"/>
        <p:guide orient="horz" pos="4320"/>
        <p:guide orient="horz" pos="672"/>
        <p:guide orient="horz" pos="4080"/>
        <p:guide pos="336"/>
        <p:guide orient="horz" pos="9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>
        <p:scale>
          <a:sx n="83" d="100"/>
          <a:sy n="83" d="100"/>
        </p:scale>
        <p:origin x="2286" y="-876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863" y="3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16DA0-D732-4BF6-9E6E-EBE3807B885F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3" y="9428276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863" y="9428276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51FF1-A79F-4936-A6DB-9BA2655F0CF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211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6275" cy="496671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863" y="3"/>
            <a:ext cx="2946275" cy="496671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542DD543-4E73-4C74-8D7C-02EF18DDFA7A}" type="datetimeFigureOut">
              <a:rPr lang="es-ES"/>
              <a:pPr>
                <a:defRPr/>
              </a:pPr>
              <a:t>07/07/2022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741363"/>
            <a:ext cx="5381625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0386" y="4715832"/>
            <a:ext cx="5436908" cy="4466649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3" y="9428276"/>
            <a:ext cx="2946275" cy="496671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863" y="9428276"/>
            <a:ext cx="2946275" cy="496671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B49EA0F1-5A4B-44F7-BF8F-B4A985F811C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45847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5 Marcador de texto"/>
          <p:cNvSpPr txBox="1">
            <a:spLocks/>
          </p:cNvSpPr>
          <p:nvPr userDrawn="1"/>
        </p:nvSpPr>
        <p:spPr>
          <a:xfrm>
            <a:off x="7960915" y="6449541"/>
            <a:ext cx="1945085" cy="438150"/>
          </a:xfrm>
          <a:prstGeom prst="rect">
            <a:avLst/>
          </a:prstGeom>
        </p:spPr>
        <p:txBody>
          <a:bodyPr/>
          <a:lstStyle>
            <a:lvl1pPr>
              <a:buNone/>
              <a:defRPr sz="1400" baseline="0">
                <a:solidFill>
                  <a:srgbClr val="000066"/>
                </a:solidFill>
              </a:defRPr>
            </a:lvl1pPr>
          </a:lstStyle>
          <a:p>
            <a:pPr marL="479716" indent="-479716" algn="r" defTabSz="1279236" eaLnBrk="0" fontAlgn="auto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S" sz="8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E523ABBE-FEE9-0342-B5E2-DD3B4A1A1216}"/>
              </a:ext>
            </a:extLst>
          </p:cNvPr>
          <p:cNvSpPr/>
          <p:nvPr userDrawn="1"/>
        </p:nvSpPr>
        <p:spPr bwMode="auto">
          <a:xfrm>
            <a:off x="-76200" y="-76200"/>
            <a:ext cx="10058400" cy="7010400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solidFill>
              <a:srgbClr val="CAC5C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829159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o con tabulaci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 Título"/>
          <p:cNvSpPr>
            <a:spLocks noGrp="1"/>
          </p:cNvSpPr>
          <p:nvPr>
            <p:ph type="title"/>
          </p:nvPr>
        </p:nvSpPr>
        <p:spPr>
          <a:xfrm>
            <a:off x="687715" y="1002936"/>
            <a:ext cx="8753474" cy="457200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defRPr sz="2400">
                <a:solidFill>
                  <a:srgbClr val="E88200"/>
                </a:solidFill>
                <a:latin typeface="Calibri Light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5" name="15 Marcador de texto"/>
          <p:cNvSpPr txBox="1">
            <a:spLocks/>
          </p:cNvSpPr>
          <p:nvPr userDrawn="1"/>
        </p:nvSpPr>
        <p:spPr>
          <a:xfrm>
            <a:off x="7960915" y="6449541"/>
            <a:ext cx="1945085" cy="438150"/>
          </a:xfrm>
          <a:prstGeom prst="rect">
            <a:avLst/>
          </a:prstGeom>
        </p:spPr>
        <p:txBody>
          <a:bodyPr/>
          <a:lstStyle>
            <a:lvl1pPr>
              <a:buNone/>
              <a:defRPr sz="1400" baseline="0">
                <a:solidFill>
                  <a:srgbClr val="000066"/>
                </a:solidFill>
              </a:defRPr>
            </a:lvl1pPr>
          </a:lstStyle>
          <a:p>
            <a:pPr marL="479716" indent="-479716" algn="r" defTabSz="1279236" eaLnBrk="0" fontAlgn="auto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S" sz="80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0"/>
          </p:nvPr>
        </p:nvSpPr>
        <p:spPr>
          <a:xfrm>
            <a:off x="687715" y="1523270"/>
            <a:ext cx="8755200" cy="4647600"/>
          </a:xfrm>
          <a:prstGeom prst="rect">
            <a:avLst/>
          </a:prstGeom>
        </p:spPr>
        <p:txBody>
          <a:bodyPr/>
          <a:lstStyle>
            <a:lvl2pPr marL="180975" indent="-174625">
              <a:tabLst/>
              <a:defRPr sz="1600"/>
            </a:lvl2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="" xmlns:a16="http://schemas.microsoft.com/office/drawing/2014/main" id="{380FFFE5-5044-364B-B344-7D737DE1186D}"/>
              </a:ext>
            </a:extLst>
          </p:cNvPr>
          <p:cNvSpPr/>
          <p:nvPr userDrawn="1"/>
        </p:nvSpPr>
        <p:spPr bwMode="auto">
          <a:xfrm>
            <a:off x="-76200" y="6430480"/>
            <a:ext cx="10058400" cy="457200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solidFill>
              <a:srgbClr val="CAC5C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 Light"/>
              <a:cs typeface="Calibri Light"/>
            </a:endParaRPr>
          </a:p>
        </p:txBody>
      </p:sp>
      <p:sp>
        <p:nvSpPr>
          <p:cNvPr id="12" name="5 Marcador de número de diapositiva">
            <a:extLst>
              <a:ext uri="{FF2B5EF4-FFF2-40B4-BE49-F238E27FC236}">
                <a16:creationId xmlns="" xmlns:a16="http://schemas.microsoft.com/office/drawing/2014/main" id="{21BC632A-2F39-1449-A1AF-86CC248DE3EF}"/>
              </a:ext>
            </a:extLst>
          </p:cNvPr>
          <p:cNvSpPr txBox="1">
            <a:spLocks/>
          </p:cNvSpPr>
          <p:nvPr userDrawn="1"/>
        </p:nvSpPr>
        <p:spPr>
          <a:xfrm>
            <a:off x="9296401" y="6537811"/>
            <a:ext cx="45719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_trad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s-ES_tradnl" sz="900" kern="1200" smtClean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/>
                <a:ea typeface="+mn-ea"/>
                <a:cs typeface="Arial" pitchFamily="34" charset="0"/>
              </a:defRPr>
            </a:lvl9pPr>
          </a:lstStyle>
          <a:p>
            <a:pPr algn="ctr" eaLnBrk="0" hangingPunct="0"/>
            <a:fld id="{03F3A668-F10C-4E96-9D85-69933AC0655C}" type="slidenum">
              <a:rPr lang="es-ES" sz="1100" b="1" smtClean="0">
                <a:solidFill>
                  <a:schemeClr val="bg1"/>
                </a:solidFill>
                <a:latin typeface="Calibri Light"/>
                <a:cs typeface="Calibri Light"/>
              </a:rPr>
              <a:pPr algn="ctr" eaLnBrk="0" hangingPunct="0"/>
              <a:t>‹Nº›</a:t>
            </a:fld>
            <a:endParaRPr lang="es-ES" sz="1100" b="1" dirty="0">
              <a:solidFill>
                <a:schemeClr val="bg1"/>
              </a:solidFill>
              <a:latin typeface="Calibri Light"/>
              <a:cs typeface="Calibri Light"/>
            </a:endParaRPr>
          </a:p>
        </p:txBody>
      </p:sp>
      <p:sp>
        <p:nvSpPr>
          <p:cNvPr id="13" name="Rectángulo 2">
            <a:extLst>
              <a:ext uri="{FF2B5EF4-FFF2-40B4-BE49-F238E27FC236}">
                <a16:creationId xmlns="" xmlns:a16="http://schemas.microsoft.com/office/drawing/2014/main" id="{CD837961-0AE7-3945-9A39-E0742FB5CA14}"/>
              </a:ext>
            </a:extLst>
          </p:cNvPr>
          <p:cNvSpPr/>
          <p:nvPr userDrawn="1"/>
        </p:nvSpPr>
        <p:spPr>
          <a:xfrm>
            <a:off x="152400" y="6486485"/>
            <a:ext cx="4953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/>
                <a:ea typeface="+mn-ea"/>
                <a:cs typeface="Calibri Light"/>
              </a:rPr>
              <a:t>Todos podemos ser los mejores en algo  </a:t>
            </a:r>
            <a:r>
              <a:rPr kumimoji="0" lang="es-ES" sz="105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/>
                <a:ea typeface="+mn-ea"/>
                <a:cs typeface="Calibri Light"/>
              </a:rPr>
              <a:t>|   </a:t>
            </a:r>
            <a:r>
              <a:rPr kumimoji="0" lang="es-ES" sz="105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www.grupoenvera.org</a:t>
            </a: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/>
                <a:ea typeface="+mn-ea"/>
                <a:cs typeface="Calibri Light"/>
              </a:rPr>
              <a:t>	</a:t>
            </a:r>
            <a:endParaRPr lang="es-ES" sz="3600" dirty="0">
              <a:solidFill>
                <a:schemeClr val="bg1"/>
              </a:solidFill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="" xmlns:a16="http://schemas.microsoft.com/office/drawing/2014/main" id="{5B3338EC-4DF2-AE42-9ACF-8A0E351EA0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0"/>
            <a:ext cx="1388058" cy="620005"/>
          </a:xfrm>
          <a:prstGeom prst="rect">
            <a:avLst/>
          </a:prstGeom>
        </p:spPr>
      </p:pic>
      <p:cxnSp>
        <p:nvCxnSpPr>
          <p:cNvPr id="21" name="Conector recto 20">
            <a:extLst>
              <a:ext uri="{FF2B5EF4-FFF2-40B4-BE49-F238E27FC236}">
                <a16:creationId xmlns="" xmlns:a16="http://schemas.microsoft.com/office/drawing/2014/main" id="{E196D897-9589-3B4D-BEF5-8713DB63AF0D}"/>
              </a:ext>
            </a:extLst>
          </p:cNvPr>
          <p:cNvCxnSpPr/>
          <p:nvPr userDrawn="1"/>
        </p:nvCxnSpPr>
        <p:spPr bwMode="auto">
          <a:xfrm>
            <a:off x="0" y="505326"/>
            <a:ext cx="9906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gradFill flip="none" rotWithShape="1">
              <a:gsLst>
                <a:gs pos="0">
                  <a:schemeClr val="accent3">
                    <a:lumMod val="85000"/>
                  </a:schemeClr>
                </a:gs>
                <a:gs pos="100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lin ang="10800000" scaled="0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D3919F53-7C7E-0F49-B6E1-880FC4EF66FA}"/>
              </a:ext>
            </a:extLst>
          </p:cNvPr>
          <p:cNvSpPr/>
          <p:nvPr userDrawn="1"/>
        </p:nvSpPr>
        <p:spPr bwMode="auto">
          <a:xfrm>
            <a:off x="-76200" y="-63133"/>
            <a:ext cx="10058400" cy="54840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solidFill>
              <a:srgbClr val="CAC5C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 Light"/>
              <a:cs typeface="Calibri Light"/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="" xmlns:a16="http://schemas.microsoft.com/office/drawing/2014/main" id="{2421D6E3-4152-7740-A874-E78251FF878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135795"/>
            <a:ext cx="1191126" cy="30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63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270" r:id="rId1"/>
    <p:sldLayoutId id="2147484271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B7D68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Clr>
          <a:srgbClr val="D88200"/>
        </a:buClr>
        <a:buSzPct val="80000"/>
        <a:buFont typeface="Arial" panose="020B0604020202020204" pitchFamily="34" charset="0"/>
        <a:buNone/>
        <a:defRPr sz="3200">
          <a:solidFill>
            <a:srgbClr val="8B7D68"/>
          </a:solidFill>
          <a:latin typeface="Calibri" panose="020F0502020204030204" pitchFamily="34" charset="0"/>
          <a:ea typeface="+mn-ea"/>
          <a:cs typeface="+mn-cs"/>
        </a:defRPr>
      </a:lvl1pPr>
      <a:lvl2pPr marL="914400" indent="-457200" algn="l" rtl="0" eaLnBrk="0" fontAlgn="base" hangingPunct="0">
        <a:spcBef>
          <a:spcPct val="20000"/>
        </a:spcBef>
        <a:spcAft>
          <a:spcPct val="0"/>
        </a:spcAft>
        <a:buClr>
          <a:srgbClr val="D88200"/>
        </a:buClr>
        <a:buSzPct val="80000"/>
        <a:buFont typeface="Wingdings" panose="05000000000000000000" pitchFamily="2" charset="2"/>
        <a:buChar char="§"/>
        <a:defRPr lang="es-ES" sz="1800" dirty="0" smtClean="0">
          <a:solidFill>
            <a:srgbClr val="8B7D68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88200"/>
        </a:buClr>
        <a:buSzPct val="80000"/>
        <a:buFont typeface="Wingdings" panose="05000000000000000000" pitchFamily="2" charset="2"/>
        <a:buChar char="Ø"/>
        <a:defRPr lang="es-ES" sz="1600" dirty="0" smtClean="0">
          <a:solidFill>
            <a:srgbClr val="8B7D68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88200"/>
        </a:buClr>
        <a:buSzPct val="80000"/>
        <a:buFont typeface="Wingdings" panose="05000000000000000000" pitchFamily="2" charset="2"/>
        <a:buChar char="ü"/>
        <a:defRPr lang="es-ES" sz="1400" dirty="0" smtClean="0">
          <a:solidFill>
            <a:srgbClr val="8B7D68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88200"/>
        </a:buClr>
        <a:buSzPct val="80000"/>
        <a:buFont typeface="Courier New" panose="02070309020205020404" pitchFamily="49" charset="0"/>
        <a:buChar char="o"/>
        <a:defRPr lang="es-ES" sz="1200" dirty="0" smtClean="0">
          <a:solidFill>
            <a:srgbClr val="8B7D68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>
            <a:extLst>
              <a:ext uri="{FF2B5EF4-FFF2-40B4-BE49-F238E27FC236}">
                <a16:creationId xmlns="" xmlns:a16="http://schemas.microsoft.com/office/drawing/2014/main" id="{CFD14016-31DE-FC45-ADD0-D2A84E2315A0}"/>
              </a:ext>
            </a:extLst>
          </p:cNvPr>
          <p:cNvSpPr txBox="1">
            <a:spLocks/>
          </p:cNvSpPr>
          <p:nvPr/>
        </p:nvSpPr>
        <p:spPr>
          <a:xfrm>
            <a:off x="0" y="457200"/>
            <a:ext cx="9906000" cy="533400"/>
          </a:xfrm>
          <a:prstGeom prst="rect">
            <a:avLst/>
          </a:prstGeom>
        </p:spPr>
        <p:txBody>
          <a:bodyPr anchor="t" anchorCtr="0"/>
          <a:lstStyle>
            <a:lvl1pPr marL="0" indent="0" eaLnBrk="0" hangingPunct="0">
              <a:defRPr sz="2800" b="1">
                <a:solidFill>
                  <a:srgbClr val="E88200"/>
                </a:solidFill>
                <a:latin typeface="Calibri Light" pitchFamily="34" charset="0"/>
                <a:ea typeface="+mj-ea"/>
                <a:cs typeface="+mj-cs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Times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Times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Times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Times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9pPr>
          </a:lstStyle>
          <a:p>
            <a:pPr algn="ctr"/>
            <a:r>
              <a:rPr lang="es-ES" sz="3200" dirty="0" smtClean="0"/>
              <a:t>ENVERA ASOCIACIÓN.- Gobierno</a:t>
            </a:r>
            <a:endParaRPr lang="es-ES" sz="3200" dirty="0"/>
          </a:p>
        </p:txBody>
      </p:sp>
      <p:sp>
        <p:nvSpPr>
          <p:cNvPr id="5" name="18 Rectángulo redondeado"/>
          <p:cNvSpPr/>
          <p:nvPr/>
        </p:nvSpPr>
        <p:spPr>
          <a:xfrm>
            <a:off x="762000" y="1504950"/>
            <a:ext cx="5867400" cy="914400"/>
          </a:xfrm>
          <a:prstGeom prst="roundRect">
            <a:avLst/>
          </a:prstGeom>
          <a:gradFill flip="none" rotWithShape="1">
            <a:gsLst>
              <a:gs pos="0">
                <a:srgbClr val="D7192C">
                  <a:tint val="66000"/>
                  <a:satMod val="160000"/>
                </a:srgbClr>
              </a:gs>
              <a:gs pos="50000">
                <a:srgbClr val="D7192C">
                  <a:tint val="44500"/>
                  <a:satMod val="160000"/>
                </a:srgbClr>
              </a:gs>
              <a:gs pos="100000">
                <a:srgbClr val="D7192C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00" rIns="91425" bIns="4570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ENVERA ASOCIACIÓN DE EMPLEADOS DE IBERIA PADRES DE PERSONAS CON DISCAPACIDAD</a:t>
            </a:r>
          </a:p>
        </p:txBody>
      </p:sp>
      <p:sp>
        <p:nvSpPr>
          <p:cNvPr id="6" name="18 Rectángulo redondeado"/>
          <p:cNvSpPr/>
          <p:nvPr/>
        </p:nvSpPr>
        <p:spPr>
          <a:xfrm>
            <a:off x="7391400" y="1504950"/>
            <a:ext cx="2209800" cy="9144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00" rIns="91425" bIns="45700" anchor="ctr"/>
          <a:lstStyle/>
          <a:p>
            <a:pPr algn="ctr"/>
            <a:r>
              <a:rPr lang="es-E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ÓRGANO DE REPRESENTACIÓN:</a:t>
            </a:r>
          </a:p>
          <a:p>
            <a:pPr algn="ctr"/>
            <a:endParaRPr lang="es-ES" sz="11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 pitchFamily="34" charset="0"/>
            </a:endParaRPr>
          </a:p>
          <a:p>
            <a:pPr algn="ctr"/>
            <a:r>
              <a:rPr lang="es-E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Presidente</a:t>
            </a:r>
          </a:p>
        </p:txBody>
      </p:sp>
      <p:sp>
        <p:nvSpPr>
          <p:cNvPr id="7" name="18 Rectángulo redondeado"/>
          <p:cNvSpPr/>
          <p:nvPr/>
        </p:nvSpPr>
        <p:spPr>
          <a:xfrm>
            <a:off x="2133600" y="3276600"/>
            <a:ext cx="2743200" cy="9144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00" rIns="91425" bIns="45700" anchor="ctr"/>
          <a:lstStyle/>
          <a:p>
            <a:pPr algn="ctr"/>
            <a:r>
              <a:rPr lang="es-ES" sz="1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ÓRGANO DE GOBIERNO:</a:t>
            </a:r>
          </a:p>
          <a:p>
            <a:pPr algn="ctr"/>
            <a:endParaRPr lang="es-ES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 pitchFamily="34" charset="0"/>
            </a:endParaRP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Asamblea General de Socios</a:t>
            </a:r>
          </a:p>
        </p:txBody>
      </p:sp>
      <p:sp>
        <p:nvSpPr>
          <p:cNvPr id="8" name="18 Rectángulo redondeado"/>
          <p:cNvSpPr/>
          <p:nvPr/>
        </p:nvSpPr>
        <p:spPr>
          <a:xfrm>
            <a:off x="2133600" y="5029200"/>
            <a:ext cx="2743200" cy="9144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00" rIns="91425" bIns="45700" anchor="ctr"/>
          <a:lstStyle/>
          <a:p>
            <a:pPr algn="ctr"/>
            <a:r>
              <a:rPr lang="es-ES" sz="1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ÓRGANO DE DIRECCIÓN:</a:t>
            </a:r>
          </a:p>
          <a:p>
            <a:pPr algn="ctr"/>
            <a:endParaRPr lang="es-ES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 pitchFamily="34" charset="0"/>
            </a:endParaRP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Junta Directiva</a:t>
            </a:r>
          </a:p>
        </p:txBody>
      </p:sp>
      <p:sp>
        <p:nvSpPr>
          <p:cNvPr id="10" name="Flecha abajo 9"/>
          <p:cNvSpPr/>
          <p:nvPr/>
        </p:nvSpPr>
        <p:spPr bwMode="auto">
          <a:xfrm>
            <a:off x="2971800" y="2552700"/>
            <a:ext cx="1066800" cy="647700"/>
          </a:xfrm>
          <a:prstGeom prst="downArrow">
            <a:avLst/>
          </a:prstGeom>
          <a:gradFill flip="none" rotWithShape="1">
            <a:gsLst>
              <a:gs pos="0">
                <a:srgbClr val="FFCC00">
                  <a:shade val="30000"/>
                  <a:satMod val="115000"/>
                </a:srgbClr>
              </a:gs>
              <a:gs pos="50000">
                <a:srgbClr val="FFCC00">
                  <a:shade val="67500"/>
                  <a:satMod val="115000"/>
                </a:srgbClr>
              </a:gs>
              <a:gs pos="100000">
                <a:srgbClr val="FFCC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1" name="Flecha abajo 10"/>
          <p:cNvSpPr/>
          <p:nvPr/>
        </p:nvSpPr>
        <p:spPr bwMode="auto">
          <a:xfrm>
            <a:off x="2971800" y="4305300"/>
            <a:ext cx="1066800" cy="647700"/>
          </a:xfrm>
          <a:prstGeom prst="downArrow">
            <a:avLst/>
          </a:prstGeom>
          <a:gradFill flip="none" rotWithShape="1">
            <a:gsLst>
              <a:gs pos="0">
                <a:srgbClr val="FFCC00">
                  <a:shade val="30000"/>
                  <a:satMod val="115000"/>
                </a:srgbClr>
              </a:gs>
              <a:gs pos="50000">
                <a:srgbClr val="FFCC00">
                  <a:shade val="67500"/>
                  <a:satMod val="115000"/>
                </a:srgbClr>
              </a:gs>
              <a:gs pos="100000">
                <a:srgbClr val="FFCC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cxnSp>
        <p:nvCxnSpPr>
          <p:cNvPr id="13" name="Conector recto 12"/>
          <p:cNvCxnSpPr>
            <a:endCxn id="6" idx="1"/>
          </p:cNvCxnSpPr>
          <p:nvPr/>
        </p:nvCxnSpPr>
        <p:spPr bwMode="auto">
          <a:xfrm>
            <a:off x="6629400" y="1962150"/>
            <a:ext cx="762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CC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3971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>
            <a:extLst>
              <a:ext uri="{FF2B5EF4-FFF2-40B4-BE49-F238E27FC236}">
                <a16:creationId xmlns="" xmlns:a16="http://schemas.microsoft.com/office/drawing/2014/main" id="{CFD14016-31DE-FC45-ADD0-D2A84E2315A0}"/>
              </a:ext>
            </a:extLst>
          </p:cNvPr>
          <p:cNvSpPr txBox="1">
            <a:spLocks/>
          </p:cNvSpPr>
          <p:nvPr/>
        </p:nvSpPr>
        <p:spPr>
          <a:xfrm>
            <a:off x="0" y="457200"/>
            <a:ext cx="9906000" cy="533400"/>
          </a:xfrm>
          <a:prstGeom prst="rect">
            <a:avLst/>
          </a:prstGeom>
        </p:spPr>
        <p:txBody>
          <a:bodyPr anchor="t" anchorCtr="0"/>
          <a:lstStyle>
            <a:lvl1pPr marL="0" indent="0" eaLnBrk="0" hangingPunct="0">
              <a:defRPr sz="2800" b="1">
                <a:solidFill>
                  <a:srgbClr val="E88200"/>
                </a:solidFill>
                <a:latin typeface="Calibri Light" pitchFamily="34" charset="0"/>
                <a:ea typeface="+mj-ea"/>
                <a:cs typeface="+mj-cs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Times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Times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Times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Times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9pPr>
          </a:lstStyle>
          <a:p>
            <a:pPr algn="ctr"/>
            <a:r>
              <a:rPr lang="es-ES" sz="3200" dirty="0" smtClean="0"/>
              <a:t>ENVERA EMPLEO, S.L.U.- Gobierno</a:t>
            </a:r>
            <a:endParaRPr lang="es-ES" sz="3200" dirty="0"/>
          </a:p>
        </p:txBody>
      </p:sp>
      <p:sp>
        <p:nvSpPr>
          <p:cNvPr id="5" name="18 Rectángulo redondeado"/>
          <p:cNvSpPr/>
          <p:nvPr/>
        </p:nvSpPr>
        <p:spPr>
          <a:xfrm>
            <a:off x="762000" y="1504950"/>
            <a:ext cx="5867400" cy="914400"/>
          </a:xfrm>
          <a:prstGeom prst="roundRect">
            <a:avLst/>
          </a:prstGeom>
          <a:gradFill flip="none" rotWithShape="1">
            <a:gsLst>
              <a:gs pos="0">
                <a:srgbClr val="D7192C">
                  <a:tint val="66000"/>
                  <a:satMod val="160000"/>
                </a:srgbClr>
              </a:gs>
              <a:gs pos="50000">
                <a:srgbClr val="D7192C">
                  <a:tint val="44500"/>
                  <a:satMod val="160000"/>
                </a:srgbClr>
              </a:gs>
              <a:gs pos="100000">
                <a:srgbClr val="D7192C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00" rIns="91425" bIns="45700" anchor="ctr"/>
          <a:lstStyle/>
          <a:p>
            <a:pPr algn="ctr"/>
            <a:r>
              <a:rPr lang="es-ES" sz="18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ENVERA EMPLEO, S.L.U.</a:t>
            </a:r>
          </a:p>
        </p:txBody>
      </p:sp>
      <p:sp>
        <p:nvSpPr>
          <p:cNvPr id="6" name="18 Rectángulo redondeado"/>
          <p:cNvSpPr/>
          <p:nvPr/>
        </p:nvSpPr>
        <p:spPr>
          <a:xfrm>
            <a:off x="7391400" y="1504950"/>
            <a:ext cx="2209800" cy="9144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00" rIns="91425" bIns="45700" anchor="ctr"/>
          <a:lstStyle/>
          <a:p>
            <a:pPr algn="ctr"/>
            <a:r>
              <a:rPr lang="es-E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ÓRGANO DE REPRESENTACIÓN:</a:t>
            </a:r>
          </a:p>
          <a:p>
            <a:pPr algn="ctr"/>
            <a:endParaRPr lang="es-ES" sz="11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 pitchFamily="34" charset="0"/>
            </a:endParaRPr>
          </a:p>
          <a:p>
            <a:pPr algn="ctr"/>
            <a:r>
              <a:rPr lang="es-E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Consejo de Administración</a:t>
            </a:r>
          </a:p>
        </p:txBody>
      </p:sp>
      <p:sp>
        <p:nvSpPr>
          <p:cNvPr id="7" name="18 Rectángulo redondeado"/>
          <p:cNvSpPr/>
          <p:nvPr/>
        </p:nvSpPr>
        <p:spPr>
          <a:xfrm>
            <a:off x="2133600" y="3276600"/>
            <a:ext cx="2743200" cy="9144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00" rIns="91425" bIns="45700" anchor="ctr"/>
          <a:lstStyle/>
          <a:p>
            <a:pPr algn="ctr"/>
            <a:r>
              <a:rPr lang="es-ES" sz="1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JUNTA GENERAL:</a:t>
            </a:r>
          </a:p>
          <a:p>
            <a:pPr algn="ctr"/>
            <a:endParaRPr lang="es-ES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 pitchFamily="34" charset="0"/>
            </a:endParaRP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Envera-Asociación (Socio Único)</a:t>
            </a:r>
          </a:p>
        </p:txBody>
      </p:sp>
      <p:sp>
        <p:nvSpPr>
          <p:cNvPr id="8" name="18 Rectángulo redondeado"/>
          <p:cNvSpPr/>
          <p:nvPr/>
        </p:nvSpPr>
        <p:spPr>
          <a:xfrm>
            <a:off x="2133600" y="5029200"/>
            <a:ext cx="2743200" cy="9144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00" rIns="91425" bIns="45700" anchor="ctr"/>
          <a:lstStyle/>
          <a:p>
            <a:pPr algn="ctr"/>
            <a:r>
              <a:rPr lang="es-ES" sz="1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ÓRGANO DE ADMINISTRACIÓN:</a:t>
            </a:r>
          </a:p>
          <a:p>
            <a:pPr algn="ctr"/>
            <a:endParaRPr lang="es-ES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 pitchFamily="34" charset="0"/>
            </a:endParaRP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Consejo de Administración</a:t>
            </a:r>
          </a:p>
        </p:txBody>
      </p:sp>
      <p:sp>
        <p:nvSpPr>
          <p:cNvPr id="9" name="Flecha abajo 8"/>
          <p:cNvSpPr/>
          <p:nvPr/>
        </p:nvSpPr>
        <p:spPr bwMode="auto">
          <a:xfrm>
            <a:off x="2971800" y="2552700"/>
            <a:ext cx="1066800" cy="647700"/>
          </a:xfrm>
          <a:prstGeom prst="downArrow">
            <a:avLst/>
          </a:prstGeom>
          <a:gradFill flip="none" rotWithShape="1">
            <a:gsLst>
              <a:gs pos="0">
                <a:srgbClr val="FFCC00">
                  <a:shade val="30000"/>
                  <a:satMod val="115000"/>
                </a:srgbClr>
              </a:gs>
              <a:gs pos="50000">
                <a:srgbClr val="FFCC00">
                  <a:shade val="67500"/>
                  <a:satMod val="115000"/>
                </a:srgbClr>
              </a:gs>
              <a:gs pos="100000">
                <a:srgbClr val="FFCC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0" name="Flecha abajo 9"/>
          <p:cNvSpPr/>
          <p:nvPr/>
        </p:nvSpPr>
        <p:spPr bwMode="auto">
          <a:xfrm>
            <a:off x="2971800" y="4305300"/>
            <a:ext cx="1066800" cy="647700"/>
          </a:xfrm>
          <a:prstGeom prst="downArrow">
            <a:avLst/>
          </a:prstGeom>
          <a:gradFill flip="none" rotWithShape="1">
            <a:gsLst>
              <a:gs pos="0">
                <a:srgbClr val="FFCC00">
                  <a:shade val="30000"/>
                  <a:satMod val="115000"/>
                </a:srgbClr>
              </a:gs>
              <a:gs pos="50000">
                <a:srgbClr val="FFCC00">
                  <a:shade val="67500"/>
                  <a:satMod val="115000"/>
                </a:srgbClr>
              </a:gs>
              <a:gs pos="100000">
                <a:srgbClr val="FFCC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cxnSp>
        <p:nvCxnSpPr>
          <p:cNvPr id="11" name="Conector recto 10"/>
          <p:cNvCxnSpPr>
            <a:endCxn id="6" idx="1"/>
          </p:cNvCxnSpPr>
          <p:nvPr/>
        </p:nvCxnSpPr>
        <p:spPr bwMode="auto">
          <a:xfrm>
            <a:off x="6629400" y="1962150"/>
            <a:ext cx="762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CC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61330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>
            <a:extLst>
              <a:ext uri="{FF2B5EF4-FFF2-40B4-BE49-F238E27FC236}">
                <a16:creationId xmlns="" xmlns:a16="http://schemas.microsoft.com/office/drawing/2014/main" id="{CFD14016-31DE-FC45-ADD0-D2A84E2315A0}"/>
              </a:ext>
            </a:extLst>
          </p:cNvPr>
          <p:cNvSpPr txBox="1">
            <a:spLocks/>
          </p:cNvSpPr>
          <p:nvPr/>
        </p:nvSpPr>
        <p:spPr>
          <a:xfrm>
            <a:off x="0" y="457200"/>
            <a:ext cx="9906000" cy="533400"/>
          </a:xfrm>
          <a:prstGeom prst="rect">
            <a:avLst/>
          </a:prstGeom>
        </p:spPr>
        <p:txBody>
          <a:bodyPr anchor="t" anchorCtr="0"/>
          <a:lstStyle>
            <a:lvl1pPr marL="0" indent="0" eaLnBrk="0" hangingPunct="0">
              <a:defRPr sz="2800" b="1">
                <a:solidFill>
                  <a:srgbClr val="E88200"/>
                </a:solidFill>
                <a:latin typeface="Calibri Light" pitchFamily="34" charset="0"/>
                <a:ea typeface="+mj-ea"/>
                <a:cs typeface="+mj-cs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Times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Times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Times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Times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</a:defRPr>
            </a:lvl9pPr>
          </a:lstStyle>
          <a:p>
            <a:pPr algn="ctr"/>
            <a:r>
              <a:rPr lang="es-ES" sz="3200" dirty="0" smtClean="0"/>
              <a:t>FUNDACIÓN TUTELAR ENVERA.- Gobierno</a:t>
            </a:r>
            <a:endParaRPr lang="es-ES" sz="3200" dirty="0"/>
          </a:p>
        </p:txBody>
      </p:sp>
      <p:sp>
        <p:nvSpPr>
          <p:cNvPr id="5" name="18 Rectángulo redondeado"/>
          <p:cNvSpPr/>
          <p:nvPr/>
        </p:nvSpPr>
        <p:spPr>
          <a:xfrm>
            <a:off x="762000" y="1962150"/>
            <a:ext cx="5867400" cy="914400"/>
          </a:xfrm>
          <a:prstGeom prst="roundRect">
            <a:avLst/>
          </a:prstGeom>
          <a:gradFill flip="none" rotWithShape="1">
            <a:gsLst>
              <a:gs pos="0">
                <a:srgbClr val="D7192C">
                  <a:tint val="66000"/>
                  <a:satMod val="160000"/>
                </a:srgbClr>
              </a:gs>
              <a:gs pos="50000">
                <a:srgbClr val="D7192C">
                  <a:tint val="44500"/>
                  <a:satMod val="160000"/>
                </a:srgbClr>
              </a:gs>
              <a:gs pos="100000">
                <a:srgbClr val="D7192C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00" rIns="91425" bIns="45700" anchor="ctr"/>
          <a:lstStyle/>
          <a:p>
            <a:pPr algn="ctr"/>
            <a:r>
              <a:rPr lang="es-ES" sz="1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FUNDACIÓN TUTELAR ENVERA</a:t>
            </a:r>
          </a:p>
        </p:txBody>
      </p:sp>
      <p:sp>
        <p:nvSpPr>
          <p:cNvPr id="6" name="18 Rectángulo redondeado"/>
          <p:cNvSpPr/>
          <p:nvPr/>
        </p:nvSpPr>
        <p:spPr>
          <a:xfrm>
            <a:off x="7391400" y="1962150"/>
            <a:ext cx="2209800" cy="9144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00" rIns="91425" bIns="45700" anchor="ctr"/>
          <a:lstStyle/>
          <a:p>
            <a:pPr algn="ctr"/>
            <a:r>
              <a:rPr lang="es-E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ÓRGANO DE REPRESENTACIÓN:</a:t>
            </a:r>
          </a:p>
          <a:p>
            <a:pPr algn="ctr"/>
            <a:endParaRPr lang="es-ES" sz="11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 pitchFamily="34" charset="0"/>
            </a:endParaRPr>
          </a:p>
          <a:p>
            <a:pPr algn="ctr"/>
            <a:r>
              <a:rPr lang="es-E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Patronato</a:t>
            </a:r>
          </a:p>
        </p:txBody>
      </p:sp>
      <p:sp>
        <p:nvSpPr>
          <p:cNvPr id="7" name="18 Rectángulo redondeado"/>
          <p:cNvSpPr/>
          <p:nvPr/>
        </p:nvSpPr>
        <p:spPr>
          <a:xfrm>
            <a:off x="2133600" y="3733800"/>
            <a:ext cx="2743200" cy="9144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00" rIns="91425" bIns="45700" anchor="ctr"/>
          <a:lstStyle/>
          <a:p>
            <a:pPr algn="ctr"/>
            <a:r>
              <a:rPr lang="es-ES" sz="1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ÓRGANO DE GOBIERNO:</a:t>
            </a:r>
          </a:p>
          <a:p>
            <a:pPr algn="ctr"/>
            <a:endParaRPr lang="es-ES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 pitchFamily="34" charset="0"/>
            </a:endParaRP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 pitchFamily="34" charset="0"/>
              </a:rPr>
              <a:t>Patronato</a:t>
            </a:r>
          </a:p>
        </p:txBody>
      </p:sp>
      <p:sp>
        <p:nvSpPr>
          <p:cNvPr id="9" name="Flecha abajo 8"/>
          <p:cNvSpPr/>
          <p:nvPr/>
        </p:nvSpPr>
        <p:spPr bwMode="auto">
          <a:xfrm>
            <a:off x="2971800" y="3009900"/>
            <a:ext cx="1066800" cy="647700"/>
          </a:xfrm>
          <a:prstGeom prst="downArrow">
            <a:avLst/>
          </a:prstGeom>
          <a:gradFill flip="none" rotWithShape="1">
            <a:gsLst>
              <a:gs pos="0">
                <a:srgbClr val="FFCC00">
                  <a:shade val="30000"/>
                  <a:satMod val="115000"/>
                </a:srgbClr>
              </a:gs>
              <a:gs pos="50000">
                <a:srgbClr val="FFCC00">
                  <a:shade val="67500"/>
                  <a:satMod val="115000"/>
                </a:srgbClr>
              </a:gs>
              <a:gs pos="100000">
                <a:srgbClr val="FFCC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cxnSp>
        <p:nvCxnSpPr>
          <p:cNvPr id="11" name="Conector recto 10"/>
          <p:cNvCxnSpPr>
            <a:endCxn id="6" idx="1"/>
          </p:cNvCxnSpPr>
          <p:nvPr/>
        </p:nvCxnSpPr>
        <p:spPr bwMode="auto">
          <a:xfrm>
            <a:off x="6629400" y="2419350"/>
            <a:ext cx="762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CC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2514615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ción en blanco">
  <a:themeElements>
    <a:clrScheme name="Personalizado 23">
      <a:dk1>
        <a:srgbClr val="000000"/>
      </a:dk1>
      <a:lt1>
        <a:srgbClr val="FFFFFF"/>
      </a:lt1>
      <a:dk2>
        <a:srgbClr val="000000"/>
      </a:dk2>
      <a:lt2>
        <a:srgbClr val="3E382E"/>
      </a:lt2>
      <a:accent1>
        <a:srgbClr val="CAC5C1"/>
      </a:accent1>
      <a:accent2>
        <a:srgbClr val="8B7D68"/>
      </a:accent2>
      <a:accent3>
        <a:srgbClr val="FFFFFF"/>
      </a:accent3>
      <a:accent4>
        <a:srgbClr val="3E382E"/>
      </a:accent4>
      <a:accent5>
        <a:srgbClr val="CAC5C1"/>
      </a:accent5>
      <a:accent6>
        <a:srgbClr val="F2F2F2"/>
      </a:accent6>
      <a:hlink>
        <a:srgbClr val="FFC000"/>
      </a:hlink>
      <a:folHlink>
        <a:srgbClr val="D88200"/>
      </a:folHlink>
    </a:clrScheme>
    <a:fontScheme name="Presentación en blanco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98843</TotalTime>
  <Words>85</Words>
  <Application>Microsoft Office PowerPoint</Application>
  <PresentationFormat>A4 (210 x 297 mm)</PresentationFormat>
  <Paragraphs>30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Times</vt:lpstr>
      <vt:lpstr>Verdana</vt:lpstr>
      <vt:lpstr>Wingdings</vt:lpstr>
      <vt:lpstr>Presentación en blanco</vt:lpstr>
      <vt:lpstr>Presentación de PowerPoint</vt:lpstr>
      <vt:lpstr>Presentación de PowerPoint</vt:lpstr>
      <vt:lpstr>Presentación de PowerPoint</vt:lpstr>
    </vt:vector>
  </TitlesOfParts>
  <Company>SJD DS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jorge.rico</dc:creator>
  <cp:lastModifiedBy>Cristina Llana Valentín</cp:lastModifiedBy>
  <cp:revision>3040</cp:revision>
  <cp:lastPrinted>2021-09-20T13:20:33Z</cp:lastPrinted>
  <dcterms:created xsi:type="dcterms:W3CDTF">2010-02-18T09:22:55Z</dcterms:created>
  <dcterms:modified xsi:type="dcterms:W3CDTF">2022-07-07T16:26:12Z</dcterms:modified>
</cp:coreProperties>
</file>